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5" r:id="rId7"/>
    <p:sldId id="270" r:id="rId8"/>
    <p:sldId id="288" r:id="rId9"/>
    <p:sldId id="284" r:id="rId10"/>
    <p:sldId id="285" r:id="rId11"/>
    <p:sldId id="286" r:id="rId12"/>
    <p:sldId id="287" r:id="rId13"/>
    <p:sldId id="260" r:id="rId14"/>
    <p:sldId id="261" r:id="rId15"/>
    <p:sldId id="262" r:id="rId16"/>
    <p:sldId id="277" r:id="rId17"/>
    <p:sldId id="278" r:id="rId18"/>
    <p:sldId id="280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arna Chaparala" userId="d70f66b5d615e44d" providerId="LiveId" clId="{23645766-DDFC-4E44-985E-61D4A247F912}"/>
    <pc:docChg chg="delSld modSld">
      <pc:chgData name="Aparna Chaparala" userId="d70f66b5d615e44d" providerId="LiveId" clId="{23645766-DDFC-4E44-985E-61D4A247F912}" dt="2022-09-20T05:39:08.999" v="14" actId="47"/>
      <pc:docMkLst>
        <pc:docMk/>
      </pc:docMkLst>
      <pc:sldChg chg="modSp mod">
        <pc:chgData name="Aparna Chaparala" userId="d70f66b5d615e44d" providerId="LiveId" clId="{23645766-DDFC-4E44-985E-61D4A247F912}" dt="2022-09-20T05:38:31.575" v="11" actId="113"/>
        <pc:sldMkLst>
          <pc:docMk/>
          <pc:sldMk cId="730260581" sldId="261"/>
        </pc:sldMkLst>
        <pc:spChg chg="mod">
          <ac:chgData name="Aparna Chaparala" userId="d70f66b5d615e44d" providerId="LiveId" clId="{23645766-DDFC-4E44-985E-61D4A247F912}" dt="2022-09-20T05:38:31.575" v="11" actId="113"/>
          <ac:spMkLst>
            <pc:docMk/>
            <pc:sldMk cId="730260581" sldId="261"/>
            <ac:spMk id="3" creationId="{00000000-0000-0000-0000-000000000000}"/>
          </ac:spMkLst>
        </pc:spChg>
      </pc:sldChg>
      <pc:sldChg chg="del">
        <pc:chgData name="Aparna Chaparala" userId="d70f66b5d615e44d" providerId="LiveId" clId="{23645766-DDFC-4E44-985E-61D4A247F912}" dt="2022-09-20T05:39:05.712" v="12" actId="47"/>
        <pc:sldMkLst>
          <pc:docMk/>
          <pc:sldMk cId="4278918662" sldId="281"/>
        </pc:sldMkLst>
      </pc:sldChg>
      <pc:sldChg chg="del">
        <pc:chgData name="Aparna Chaparala" userId="d70f66b5d615e44d" providerId="LiveId" clId="{23645766-DDFC-4E44-985E-61D4A247F912}" dt="2022-09-20T05:39:07.637" v="13" actId="47"/>
        <pc:sldMkLst>
          <pc:docMk/>
          <pc:sldMk cId="3476493778" sldId="282"/>
        </pc:sldMkLst>
      </pc:sldChg>
      <pc:sldChg chg="del">
        <pc:chgData name="Aparna Chaparala" userId="d70f66b5d615e44d" providerId="LiveId" clId="{23645766-DDFC-4E44-985E-61D4A247F912}" dt="2022-09-20T05:39:08.999" v="14" actId="47"/>
        <pc:sldMkLst>
          <pc:docMk/>
          <pc:sldMk cId="100497437" sldId="283"/>
        </pc:sldMkLst>
      </pc:sldChg>
      <pc:sldChg chg="modSp mod">
        <pc:chgData name="Aparna Chaparala" userId="d70f66b5d615e44d" providerId="LiveId" clId="{23645766-DDFC-4E44-985E-61D4A247F912}" dt="2022-09-20T05:37:21.732" v="10" actId="20577"/>
        <pc:sldMkLst>
          <pc:docMk/>
          <pc:sldMk cId="1021921159" sldId="288"/>
        </pc:sldMkLst>
        <pc:spChg chg="mod">
          <ac:chgData name="Aparna Chaparala" userId="d70f66b5d615e44d" providerId="LiveId" clId="{23645766-DDFC-4E44-985E-61D4A247F912}" dt="2022-09-20T05:37:21.732" v="10" actId="20577"/>
          <ac:spMkLst>
            <pc:docMk/>
            <pc:sldMk cId="1021921159" sldId="288"/>
            <ac:spMk id="2" creationId="{3D83ABEF-4B0F-4546-81B4-1E1C9D3B1B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alf Frame 6"/>
          <p:cNvSpPr/>
          <p:nvPr userDrawn="1"/>
        </p:nvSpPr>
        <p:spPr>
          <a:xfrm>
            <a:off x="556846" y="154109"/>
            <a:ext cx="1947203" cy="1843503"/>
          </a:xfrm>
          <a:prstGeom prst="halfFrame">
            <a:avLst>
              <a:gd name="adj1" fmla="val 8777"/>
              <a:gd name="adj2" fmla="val 8802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>
            <a:off x="9635197" y="4512847"/>
            <a:ext cx="1947203" cy="1843503"/>
          </a:xfrm>
          <a:prstGeom prst="halfFrame">
            <a:avLst>
              <a:gd name="adj1" fmla="val 8777"/>
              <a:gd name="adj2" fmla="val 8802"/>
            </a:avLst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5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4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2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B8EA-DBFE-4E77-A403-6EE6A0F817D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C2EB-D598-40D9-A535-62C07F59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95226"/>
          </a:xfrm>
          <a:prstGeom prst="rect">
            <a:avLst/>
          </a:prstGeom>
          <a:solidFill>
            <a:schemeClr val="dk1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52160"/>
            <a:ext cx="12192000" cy="1005840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7253" y="4443567"/>
            <a:ext cx="5335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Red-Black Trees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081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B9EF56-6656-4C97-9397-4B190F19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4" y="271699"/>
            <a:ext cx="6122820" cy="65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B3D203-D63D-8399-81E6-3A9B50CC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81" y="255151"/>
            <a:ext cx="5689417" cy="63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7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1D6087-F620-AA6F-4C63-CC4976D65317}"/>
              </a:ext>
            </a:extLst>
          </p:cNvPr>
          <p:cNvSpPr txBox="1"/>
          <p:nvPr/>
        </p:nvSpPr>
        <p:spPr>
          <a:xfrm>
            <a:off x="2795953" y="2185740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Insert 2, 1, 4, 5, 9, 3, 6, 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B73DF5-6B66-112A-93D9-3FD4C2F7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Practice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FBA054-1912-2BAE-5F86-BCC54D72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830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5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</a:rPr>
              <a:t>Deletion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Perform standard BST delete. Let v be the node to be deleted and u be the child that replaces v.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Simple Case: If either u or v is red,</a:t>
            </a:r>
            <a:r>
              <a:rPr lang="en-US" sz="2400" dirty="0"/>
              <a:t> mark the replaced child as black.</a:t>
            </a:r>
          </a:p>
        </p:txBody>
      </p:sp>
      <p:pic>
        <p:nvPicPr>
          <p:cNvPr id="1026" name="Picture 2" descr="https://www.geeksforgeeks.org/wp-content/uploads/rbdelet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52" y="3772849"/>
            <a:ext cx="6181858" cy="22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6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5" y="2114550"/>
            <a:ext cx="10515600" cy="4351338"/>
          </a:xfrm>
        </p:spPr>
        <p:txBody>
          <a:bodyPr/>
          <a:lstStyle/>
          <a:p>
            <a:pPr marL="514350" indent="-514350">
              <a:buAutoNum type="arabicPeriod" startAt="3"/>
            </a:pPr>
            <a:r>
              <a:rPr lang="en-US" sz="2400" b="1" dirty="0"/>
              <a:t>If Both u and v are Black</a:t>
            </a:r>
            <a:r>
              <a:rPr lang="en-US" sz="2400" dirty="0"/>
              <a:t>.</a:t>
            </a:r>
          </a:p>
          <a:p>
            <a:pPr marL="457200" lvl="1" indent="0">
              <a:buNone/>
            </a:pPr>
            <a:r>
              <a:rPr lang="en-US" sz="2000" b="1" dirty="0"/>
              <a:t>3.1</a:t>
            </a:r>
            <a:r>
              <a:rPr lang="en-US" sz="2000" dirty="0"/>
              <a:t>	Color u as double black.  Now the task reduces to convert this double black to single black. 	(Note that If v is leaf, then u is NULL and color of NULL is considered as black. So the 	deletion of a black leaf also causes a double black.)</a:t>
            </a:r>
          </a:p>
          <a:p>
            <a:pPr marL="514350" indent="-514350">
              <a:buAutoNum type="arabicPeriod" startAt="3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rbdelete12_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61" y="3626468"/>
            <a:ext cx="6588627" cy="283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6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b="1" dirty="0"/>
              <a:t>	</a:t>
            </a:r>
            <a:r>
              <a:rPr lang="en-US" sz="2400" b="1" dirty="0"/>
              <a:t>3.2	</a:t>
            </a:r>
            <a:r>
              <a:rPr lang="en-US" sz="2400" dirty="0"/>
              <a:t>Do following while the current node u is double black and 				it is not root. Let sibling of node be </a:t>
            </a:r>
            <a:r>
              <a:rPr lang="en-US" sz="2400" b="1" dirty="0"/>
              <a:t>s</a:t>
            </a:r>
            <a:r>
              <a:rPr lang="en-US" sz="2400" dirty="0"/>
              <a:t>.</a:t>
            </a:r>
          </a:p>
          <a:p>
            <a:pPr marL="0" indent="0" algn="just" fontAlgn="base">
              <a:buNone/>
            </a:pPr>
            <a:r>
              <a:rPr lang="en-US" sz="2400" b="1" dirty="0"/>
              <a:t>		(a) If sibling s is black and at least one of sibling’s children z is red</a:t>
            </a:r>
            <a:r>
              <a:rPr lang="en-US" sz="2400" dirty="0"/>
              <a:t>, 			</a:t>
            </a:r>
            <a:r>
              <a:rPr lang="en-IN" sz="2400" b="1" dirty="0"/>
              <a:t>perform a </a:t>
            </a:r>
            <a:r>
              <a:rPr lang="en-IN" sz="2400" b="1" dirty="0" err="1"/>
              <a:t>trinode</a:t>
            </a:r>
            <a:r>
              <a:rPr lang="en-IN" sz="2400" b="1" dirty="0"/>
              <a:t> restructuring</a:t>
            </a:r>
          </a:p>
          <a:p>
            <a:pPr lvl="4"/>
            <a:r>
              <a:rPr lang="en-US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Take the node z, its parent s, and grandparent x, labels them temporarily left to right as a, b, and c, and replace x with the node labeled b, making it the parent of the other two.</a:t>
            </a:r>
          </a:p>
          <a:p>
            <a:pPr lvl="4"/>
            <a:r>
              <a:rPr lang="en-US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Color a and c black, give b the former color of x, and color u black</a:t>
            </a:r>
          </a:p>
          <a:p>
            <a:pPr marL="0" indent="0" algn="just" fontAlgn="base">
              <a:buNone/>
            </a:pPr>
            <a:endParaRPr lang="en-US" sz="2400" dirty="0"/>
          </a:p>
          <a:p>
            <a:pPr marL="0" indent="0" algn="just" fontAlgn="base">
              <a:buNone/>
            </a:pPr>
            <a:r>
              <a:rPr lang="en-US" sz="2400" dirty="0"/>
              <a:t>			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2C00415-D56C-505E-B9F8-88175FA62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507416"/>
              </p:ext>
            </p:extLst>
          </p:nvPr>
        </p:nvGraphicFramePr>
        <p:xfrm>
          <a:off x="885092" y="4564771"/>
          <a:ext cx="1900311" cy="2086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62240" imgH="1495440" progId="PBrush">
                  <p:embed/>
                </p:oleObj>
              </mc:Choice>
              <mc:Fallback>
                <p:oleObj name="Bitmap Image" r:id="rId2" imgW="1362240" imgH="14954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2C00415-D56C-505E-B9F8-88175FA62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5092" y="4564771"/>
                        <a:ext cx="1900311" cy="2086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B52703-EB94-5C85-EC34-10C125645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79416"/>
              </p:ext>
            </p:extLst>
          </p:nvPr>
        </p:nvGraphicFramePr>
        <p:xfrm>
          <a:off x="3376649" y="4666162"/>
          <a:ext cx="1826713" cy="182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352520" imgH="1352520" progId="PBrush">
                  <p:embed/>
                </p:oleObj>
              </mc:Choice>
              <mc:Fallback>
                <p:oleObj name="Bitmap Image" r:id="rId4" imgW="1352520" imgH="135252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B52703-EB94-5C85-EC34-10C125645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6649" y="4666162"/>
                        <a:ext cx="1826713" cy="182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0275845-5BAC-5CC4-13A6-DADE1A900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122859"/>
              </p:ext>
            </p:extLst>
          </p:nvPr>
        </p:nvGraphicFramePr>
        <p:xfrm>
          <a:off x="5794608" y="4666162"/>
          <a:ext cx="1826713" cy="1982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343160" imgH="1457280" progId="PBrush">
                  <p:embed/>
                </p:oleObj>
              </mc:Choice>
              <mc:Fallback>
                <p:oleObj name="Bitmap Image" r:id="rId6" imgW="1343160" imgH="14572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0275845-5BAC-5CC4-13A6-DADE1A9003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4608" y="4666162"/>
                        <a:ext cx="1826713" cy="1982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891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Left Case Example</a:t>
            </a:r>
          </a:p>
        </p:txBody>
      </p:sp>
      <p:pic>
        <p:nvPicPr>
          <p:cNvPr id="4" name="Picture 4" descr="rbdelete1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85" y="1825626"/>
            <a:ext cx="9115738" cy="44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0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3.2. (b) </a:t>
            </a:r>
            <a:r>
              <a:rPr lang="en-US" sz="2400" b="1" dirty="0"/>
              <a:t>If sibling is black and its both children are black</a:t>
            </a:r>
            <a:r>
              <a:rPr lang="en-US" sz="2400" dirty="0"/>
              <a:t>, perform 		recoloring, and recur for the parent if parent is black.  </a:t>
            </a:r>
          </a:p>
        </p:txBody>
      </p:sp>
      <p:pic>
        <p:nvPicPr>
          <p:cNvPr id="4098" name="Picture 2" descr="rbdelete1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2559390"/>
            <a:ext cx="10153316" cy="429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9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82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2400" b="1" dirty="0"/>
              <a:t>3.2. (c)  If sibling is red</a:t>
            </a:r>
            <a:r>
              <a:rPr lang="en-US" sz="2400" dirty="0"/>
              <a:t>, perform a rotation to move old sibling up, recolor 	the old sibling and parent. This leads to case 3.2 (a) or 3.2 (b). This case can 	be divided in two subcases.</a:t>
            </a:r>
          </a:p>
          <a:p>
            <a:pPr marL="0" indent="0" algn="just">
              <a:buNone/>
            </a:pPr>
            <a:r>
              <a:rPr lang="en-US" sz="2400" b="1" dirty="0"/>
              <a:t>		(</a:t>
            </a:r>
            <a:r>
              <a:rPr lang="en-US" sz="2400" b="1" dirty="0" err="1"/>
              <a:t>i</a:t>
            </a:r>
            <a:r>
              <a:rPr lang="en-US" sz="2400" b="1" dirty="0"/>
              <a:t>)</a:t>
            </a:r>
            <a:r>
              <a:rPr lang="en-US" sz="2400" dirty="0"/>
              <a:t> Left Case (s is left child of its parent) – Right rotate the parent p.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/>
              <a:t>(ii)</a:t>
            </a:r>
            <a:r>
              <a:rPr lang="en-US" sz="2400" dirty="0"/>
              <a:t> Right Case (s is right child of its parent) – Left rotate the parent p.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b="1" dirty="0"/>
              <a:t>3.3  </a:t>
            </a:r>
            <a:r>
              <a:rPr lang="en-US" sz="2400" dirty="0"/>
              <a:t>If u is root, make it single black and return (Black height of complete 	tree reduces by 1).</a:t>
            </a:r>
          </a:p>
        </p:txBody>
      </p:sp>
    </p:spTree>
    <p:extLst>
      <p:ext uri="{BB962C8B-B14F-4D97-AF65-F5344CB8AC3E}">
        <p14:creationId xmlns:p14="http://schemas.microsoft.com/office/powerpoint/2010/main" val="1780549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2" descr="https://www.geeksforgeeks.org/wp-content/uploads/rbdelete1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64" y="1690688"/>
            <a:ext cx="7512552" cy="51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4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red-black tree is a self balanced binary search tree in which:</a:t>
            </a:r>
          </a:p>
          <a:p>
            <a:pPr lvl="1"/>
            <a:r>
              <a:rPr lang="en-US" altLang="en-US" dirty="0"/>
              <a:t>Every node is colored either Red or Black.</a:t>
            </a:r>
          </a:p>
          <a:p>
            <a:pPr lvl="1"/>
            <a:r>
              <a:rPr lang="en-US" altLang="en-US" dirty="0"/>
              <a:t>Each NULL pointer is considered to be an external node.</a:t>
            </a:r>
          </a:p>
          <a:p>
            <a:pPr lvl="1"/>
            <a:r>
              <a:rPr lang="en-US" dirty="0"/>
              <a:t>Following four properties holds:</a:t>
            </a:r>
          </a:p>
          <a:p>
            <a:pPr lvl="2"/>
            <a:r>
              <a:rPr lang="en-US" b="1" dirty="0"/>
              <a:t>Root Property </a:t>
            </a:r>
            <a:r>
              <a:rPr lang="en-US" dirty="0"/>
              <a:t>–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hlink"/>
                </a:solidFill>
              </a:rPr>
              <a:t>root is black</a:t>
            </a:r>
            <a:r>
              <a:rPr lang="en-US" altLang="en-US" dirty="0"/>
              <a:t>.</a:t>
            </a:r>
          </a:p>
          <a:p>
            <a:pPr lvl="2"/>
            <a:r>
              <a:rPr lang="en-US" b="1" dirty="0"/>
              <a:t>Internal Property </a:t>
            </a:r>
            <a:r>
              <a:rPr lang="en-US" dirty="0"/>
              <a:t>– </a:t>
            </a:r>
            <a:r>
              <a:rPr lang="en-US" altLang="en-US" dirty="0"/>
              <a:t>The children of a red node are </a:t>
            </a:r>
            <a:r>
              <a:rPr lang="en-US" altLang="en-US" dirty="0">
                <a:solidFill>
                  <a:schemeClr val="hlink"/>
                </a:solidFill>
              </a:rPr>
              <a:t>black</a:t>
            </a:r>
            <a:r>
              <a:rPr lang="en-US" altLang="en-US" dirty="0"/>
              <a:t>.</a:t>
            </a:r>
          </a:p>
          <a:p>
            <a:pPr lvl="2"/>
            <a:r>
              <a:rPr lang="en-US" b="1" dirty="0"/>
              <a:t>External Property </a:t>
            </a:r>
            <a:r>
              <a:rPr lang="en-US" dirty="0"/>
              <a:t>- </a:t>
            </a:r>
            <a:r>
              <a:rPr lang="en-US" altLang="en-US" dirty="0"/>
              <a:t>Every leaf (</a:t>
            </a:r>
            <a:r>
              <a:rPr lang="en-US" altLang="en-US" i="1" dirty="0"/>
              <a:t>external node</a:t>
            </a:r>
            <a:r>
              <a:rPr lang="en-US" altLang="en-US" dirty="0"/>
              <a:t>) is </a:t>
            </a:r>
            <a:r>
              <a:rPr lang="en-US" altLang="en-US" dirty="0">
                <a:solidFill>
                  <a:schemeClr val="hlink"/>
                </a:solidFill>
              </a:rPr>
              <a:t>black</a:t>
            </a:r>
            <a:r>
              <a:rPr lang="en-US" altLang="en-US" dirty="0"/>
              <a:t>.</a:t>
            </a:r>
          </a:p>
          <a:p>
            <a:pPr lvl="2"/>
            <a:r>
              <a:rPr lang="en-US" altLang="en-US" b="1" dirty="0"/>
              <a:t>Depth Property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chemeClr val="hlink"/>
                </a:solidFill>
              </a:rPr>
              <a:t>Black-Depth</a:t>
            </a:r>
            <a:r>
              <a:rPr lang="en-US" altLang="en-US" dirty="0"/>
              <a:t> of all external nodes is same.</a:t>
            </a:r>
          </a:p>
          <a:p>
            <a:pPr lvl="1"/>
            <a:endParaRPr lang="en-US" sz="2200" dirty="0"/>
          </a:p>
          <a:p>
            <a:pPr marL="0" indent="0" defTabSz="457200">
              <a:lnSpc>
                <a:spcPts val="4100"/>
              </a:lnSpc>
              <a:spcBef>
                <a:spcPts val="1200"/>
              </a:spcBef>
              <a:buSzTx/>
              <a:buNone/>
              <a:defRPr sz="2066">
                <a:latin typeface="Times"/>
                <a:ea typeface="Times"/>
                <a:cs typeface="Times"/>
                <a:sym typeface="Times"/>
              </a:defRPr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5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Red-Black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75" y="1690688"/>
            <a:ext cx="9208290" cy="4435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739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Red-Black Tree?</a:t>
            </a:r>
          </a:p>
        </p:txBody>
      </p:sp>
      <p:pic>
        <p:nvPicPr>
          <p:cNvPr id="4" name="Image" descr="Imag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97" y="1877140"/>
            <a:ext cx="4181363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228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Red-Black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"/>
          <p:cNvGrpSpPr/>
          <p:nvPr/>
        </p:nvGrpSpPr>
        <p:grpSpPr>
          <a:xfrm>
            <a:off x="4564577" y="2282650"/>
            <a:ext cx="2597355" cy="2817468"/>
            <a:chOff x="0" y="0"/>
            <a:chExt cx="3694013" cy="4007063"/>
          </a:xfrm>
        </p:grpSpPr>
        <p:sp>
          <p:nvSpPr>
            <p:cNvPr id="5" name="Oval"/>
            <p:cNvSpPr/>
            <p:nvPr/>
          </p:nvSpPr>
          <p:spPr>
            <a:xfrm>
              <a:off x="1428968" y="1242437"/>
              <a:ext cx="921128" cy="858153"/>
            </a:xfrm>
            <a:prstGeom prst="ellipse">
              <a:avLst/>
            </a:prstGeom>
            <a:solidFill>
              <a:srgbClr val="C00000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6" name="Oval"/>
            <p:cNvSpPr/>
            <p:nvPr/>
          </p:nvSpPr>
          <p:spPr>
            <a:xfrm>
              <a:off x="645042" y="2484875"/>
              <a:ext cx="921128" cy="85815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7" name="Oval"/>
            <p:cNvSpPr/>
            <p:nvPr/>
          </p:nvSpPr>
          <p:spPr>
            <a:xfrm>
              <a:off x="2356994" y="0"/>
              <a:ext cx="921128" cy="85815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8" name="Line"/>
            <p:cNvSpPr/>
            <p:nvPr/>
          </p:nvSpPr>
          <p:spPr>
            <a:xfrm flipV="1">
              <a:off x="1971944" y="627384"/>
              <a:ext cx="640897" cy="58609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9" name="Line"/>
            <p:cNvSpPr/>
            <p:nvPr/>
          </p:nvSpPr>
          <p:spPr>
            <a:xfrm flipV="1">
              <a:off x="1120500" y="2058300"/>
              <a:ext cx="491241" cy="45765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0" name="NIL"/>
            <p:cNvSpPr/>
            <p:nvPr/>
          </p:nvSpPr>
          <p:spPr>
            <a:xfrm>
              <a:off x="2144756" y="2715641"/>
              <a:ext cx="585144" cy="3966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NIL</a:t>
              </a:r>
            </a:p>
          </p:txBody>
        </p:sp>
        <p:sp>
          <p:nvSpPr>
            <p:cNvPr id="11" name="NIL"/>
            <p:cNvSpPr/>
            <p:nvPr/>
          </p:nvSpPr>
          <p:spPr>
            <a:xfrm>
              <a:off x="1360830" y="3610442"/>
              <a:ext cx="585143" cy="3966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 dirty="0"/>
                <a:t>NIL</a:t>
              </a:r>
            </a:p>
          </p:txBody>
        </p:sp>
        <p:sp>
          <p:nvSpPr>
            <p:cNvPr id="12" name="NIL"/>
            <p:cNvSpPr/>
            <p:nvPr/>
          </p:nvSpPr>
          <p:spPr>
            <a:xfrm>
              <a:off x="0" y="3610442"/>
              <a:ext cx="585143" cy="3966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NIL</a:t>
              </a:r>
            </a:p>
          </p:txBody>
        </p:sp>
        <p:sp>
          <p:nvSpPr>
            <p:cNvPr id="13" name="NIL"/>
            <p:cNvSpPr/>
            <p:nvPr/>
          </p:nvSpPr>
          <p:spPr>
            <a:xfrm>
              <a:off x="3108870" y="1473203"/>
              <a:ext cx="585143" cy="3966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547"/>
                <a:t>NIL</a:t>
              </a:r>
            </a:p>
          </p:txBody>
        </p:sp>
        <p:sp>
          <p:nvSpPr>
            <p:cNvPr id="14" name="Line"/>
            <p:cNvSpPr/>
            <p:nvPr/>
          </p:nvSpPr>
          <p:spPr>
            <a:xfrm flipH="1" flipV="1">
              <a:off x="2937635" y="822318"/>
              <a:ext cx="431586" cy="67785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" name="Line"/>
            <p:cNvSpPr/>
            <p:nvPr/>
          </p:nvSpPr>
          <p:spPr>
            <a:xfrm flipH="1" flipV="1">
              <a:off x="2004141" y="2098418"/>
              <a:ext cx="431586" cy="67785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" name="Line"/>
            <p:cNvSpPr/>
            <p:nvPr/>
          </p:nvSpPr>
          <p:spPr>
            <a:xfrm flipV="1">
              <a:off x="251106" y="3209087"/>
              <a:ext cx="491242" cy="45765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7" name="Line"/>
            <p:cNvSpPr/>
            <p:nvPr/>
          </p:nvSpPr>
          <p:spPr>
            <a:xfrm flipH="1" flipV="1">
              <a:off x="1150327" y="2940662"/>
              <a:ext cx="431587" cy="67785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354036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Red-Black Tree?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09870" y="1918952"/>
            <a:ext cx="4895336" cy="4350891"/>
            <a:chOff x="2362200" y="838200"/>
            <a:chExt cx="5199063" cy="4843463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4173538" y="838200"/>
              <a:ext cx="823912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279900" y="865188"/>
              <a:ext cx="579438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19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517900" y="15240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681413" y="1609725"/>
              <a:ext cx="5810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12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13300" y="14478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938713" y="1519238"/>
              <a:ext cx="58102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35</a:t>
              </a: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H="1">
              <a:off x="4114800" y="1377950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4859338" y="1377950"/>
              <a:ext cx="182562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31"/>
            <p:cNvSpPr>
              <a:spLocks noChangeArrowheads="1"/>
            </p:cNvSpPr>
            <p:nvPr/>
          </p:nvSpPr>
          <p:spPr bwMode="auto">
            <a:xfrm>
              <a:off x="2895600" y="22479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Text Box 32"/>
            <p:cNvSpPr txBox="1">
              <a:spLocks noChangeArrowheads="1"/>
            </p:cNvSpPr>
            <p:nvPr/>
          </p:nvSpPr>
          <p:spPr bwMode="auto">
            <a:xfrm>
              <a:off x="3059113" y="2333625"/>
              <a:ext cx="38258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0</a:t>
              </a:r>
            </a:p>
          </p:txBody>
        </p:sp>
        <p:sp>
          <p:nvSpPr>
            <p:cNvPr id="15" name="Line 33"/>
            <p:cNvSpPr>
              <a:spLocks noChangeShapeType="1"/>
            </p:cNvSpPr>
            <p:nvPr/>
          </p:nvSpPr>
          <p:spPr bwMode="auto">
            <a:xfrm flipH="1">
              <a:off x="3492500" y="2101850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34"/>
            <p:cNvSpPr>
              <a:spLocks noChangeArrowheads="1"/>
            </p:cNvSpPr>
            <p:nvPr/>
          </p:nvSpPr>
          <p:spPr bwMode="auto">
            <a:xfrm>
              <a:off x="2362200" y="30099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2362200" y="3095625"/>
              <a:ext cx="700088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-10</a:t>
              </a:r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 flipH="1">
              <a:off x="2959100" y="2863850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37"/>
            <p:cNvSpPr>
              <a:spLocks noChangeArrowheads="1"/>
            </p:cNvSpPr>
            <p:nvPr/>
          </p:nvSpPr>
          <p:spPr bwMode="auto">
            <a:xfrm>
              <a:off x="2971800" y="365125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Text Box 38"/>
            <p:cNvSpPr txBox="1">
              <a:spLocks noChangeArrowheads="1"/>
            </p:cNvSpPr>
            <p:nvPr/>
          </p:nvSpPr>
          <p:spPr bwMode="auto">
            <a:xfrm>
              <a:off x="3097213" y="3722688"/>
              <a:ext cx="5016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-5</a:t>
              </a:r>
            </a:p>
          </p:txBody>
        </p:sp>
        <p:sp>
          <p:nvSpPr>
            <p:cNvPr id="21" name="Line 39"/>
            <p:cNvSpPr>
              <a:spLocks noChangeShapeType="1"/>
            </p:cNvSpPr>
            <p:nvPr/>
          </p:nvSpPr>
          <p:spPr bwMode="auto">
            <a:xfrm>
              <a:off x="3017838" y="3581400"/>
              <a:ext cx="182562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2514600" y="4419600"/>
              <a:ext cx="5016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-8</a:t>
              </a:r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 flipH="1">
              <a:off x="2947988" y="4187825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42"/>
            <p:cNvSpPr>
              <a:spLocks noChangeArrowheads="1"/>
            </p:cNvSpPr>
            <p:nvPr/>
          </p:nvSpPr>
          <p:spPr bwMode="auto">
            <a:xfrm>
              <a:off x="2362200" y="44196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Oval 43"/>
            <p:cNvSpPr>
              <a:spLocks noChangeArrowheads="1"/>
            </p:cNvSpPr>
            <p:nvPr/>
          </p:nvSpPr>
          <p:spPr bwMode="auto">
            <a:xfrm>
              <a:off x="3074988" y="5033963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Text Box 44"/>
            <p:cNvSpPr txBox="1">
              <a:spLocks noChangeArrowheads="1"/>
            </p:cNvSpPr>
            <p:nvPr/>
          </p:nvSpPr>
          <p:spPr bwMode="auto">
            <a:xfrm>
              <a:off x="3200400" y="5105400"/>
              <a:ext cx="5016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-6</a:t>
              </a:r>
            </a:p>
          </p:txBody>
        </p:sp>
        <p:sp>
          <p:nvSpPr>
            <p:cNvPr id="27" name="Line 45"/>
            <p:cNvSpPr>
              <a:spLocks noChangeShapeType="1"/>
            </p:cNvSpPr>
            <p:nvPr/>
          </p:nvSpPr>
          <p:spPr bwMode="auto">
            <a:xfrm>
              <a:off x="3121025" y="4964113"/>
              <a:ext cx="182563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Oval 46"/>
            <p:cNvSpPr>
              <a:spLocks noChangeArrowheads="1"/>
            </p:cNvSpPr>
            <p:nvPr/>
          </p:nvSpPr>
          <p:spPr bwMode="auto">
            <a:xfrm>
              <a:off x="5499100" y="205105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" name="Text Box 47"/>
            <p:cNvSpPr txBox="1">
              <a:spLocks noChangeArrowheads="1"/>
            </p:cNvSpPr>
            <p:nvPr/>
          </p:nvSpPr>
          <p:spPr bwMode="auto">
            <a:xfrm>
              <a:off x="5624513" y="2122488"/>
              <a:ext cx="58102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50</a:t>
              </a:r>
            </a:p>
          </p:txBody>
        </p:sp>
        <p:sp>
          <p:nvSpPr>
            <p:cNvPr id="30" name="Line 48"/>
            <p:cNvSpPr>
              <a:spLocks noChangeShapeType="1"/>
            </p:cNvSpPr>
            <p:nvPr/>
          </p:nvSpPr>
          <p:spPr bwMode="auto">
            <a:xfrm>
              <a:off x="5545138" y="1981200"/>
              <a:ext cx="182562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49"/>
            <p:cNvSpPr>
              <a:spLocks noChangeArrowheads="1"/>
            </p:cNvSpPr>
            <p:nvPr/>
          </p:nvSpPr>
          <p:spPr bwMode="auto">
            <a:xfrm>
              <a:off x="6122988" y="278130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Text Box 50"/>
            <p:cNvSpPr txBox="1">
              <a:spLocks noChangeArrowheads="1"/>
            </p:cNvSpPr>
            <p:nvPr/>
          </p:nvSpPr>
          <p:spPr bwMode="auto">
            <a:xfrm>
              <a:off x="6248400" y="2852738"/>
              <a:ext cx="58102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75</a:t>
              </a:r>
            </a:p>
          </p:txBody>
        </p:sp>
        <p:sp>
          <p:nvSpPr>
            <p:cNvPr id="33" name="Line 51"/>
            <p:cNvSpPr>
              <a:spLocks noChangeShapeType="1"/>
            </p:cNvSpPr>
            <p:nvPr/>
          </p:nvSpPr>
          <p:spPr bwMode="auto">
            <a:xfrm>
              <a:off x="6169025" y="2711450"/>
              <a:ext cx="182563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52"/>
            <p:cNvSpPr>
              <a:spLocks noChangeArrowheads="1"/>
            </p:cNvSpPr>
            <p:nvPr/>
          </p:nvSpPr>
          <p:spPr bwMode="auto">
            <a:xfrm>
              <a:off x="6732588" y="3498850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6781800" y="3570288"/>
              <a:ext cx="77946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135</a:t>
              </a:r>
            </a:p>
          </p:txBody>
        </p:sp>
        <p:sp>
          <p:nvSpPr>
            <p:cNvPr id="36" name="Line 54"/>
            <p:cNvSpPr>
              <a:spLocks noChangeShapeType="1"/>
            </p:cNvSpPr>
            <p:nvPr/>
          </p:nvSpPr>
          <p:spPr bwMode="auto">
            <a:xfrm>
              <a:off x="6778625" y="3429000"/>
              <a:ext cx="182563" cy="146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55"/>
            <p:cNvSpPr>
              <a:spLocks noChangeArrowheads="1"/>
            </p:cNvSpPr>
            <p:nvPr/>
          </p:nvSpPr>
          <p:spPr bwMode="auto">
            <a:xfrm>
              <a:off x="6161088" y="4257675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Text Box 56"/>
            <p:cNvSpPr txBox="1">
              <a:spLocks noChangeArrowheads="1"/>
            </p:cNvSpPr>
            <p:nvPr/>
          </p:nvSpPr>
          <p:spPr bwMode="auto">
            <a:xfrm>
              <a:off x="6248400" y="4343400"/>
              <a:ext cx="779463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0"/>
                <a:t>100</a:t>
              </a:r>
            </a:p>
          </p:txBody>
        </p:sp>
        <p:sp>
          <p:nvSpPr>
            <p:cNvPr id="39" name="Line 57"/>
            <p:cNvSpPr>
              <a:spLocks noChangeShapeType="1"/>
            </p:cNvSpPr>
            <p:nvPr/>
          </p:nvSpPr>
          <p:spPr bwMode="auto">
            <a:xfrm flipH="1">
              <a:off x="6757988" y="4111625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58"/>
            <p:cNvSpPr>
              <a:spLocks noChangeArrowheads="1"/>
            </p:cNvSpPr>
            <p:nvPr/>
          </p:nvSpPr>
          <p:spPr bwMode="auto">
            <a:xfrm>
              <a:off x="5551488" y="5019675"/>
              <a:ext cx="825500" cy="647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Text Box 59"/>
            <p:cNvSpPr txBox="1">
              <a:spLocks noChangeArrowheads="1"/>
            </p:cNvSpPr>
            <p:nvPr/>
          </p:nvSpPr>
          <p:spPr bwMode="auto">
            <a:xfrm>
              <a:off x="5715000" y="5105400"/>
              <a:ext cx="5810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Marlett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>
                  <a:solidFill>
                    <a:srgbClr val="C00000"/>
                  </a:solidFill>
                </a:rPr>
                <a:t>80</a:t>
              </a:r>
            </a:p>
          </p:txBody>
        </p:sp>
        <p:sp>
          <p:nvSpPr>
            <p:cNvPr id="42" name="Line 60"/>
            <p:cNvSpPr>
              <a:spLocks noChangeShapeType="1"/>
            </p:cNvSpPr>
            <p:nvPr/>
          </p:nvSpPr>
          <p:spPr bwMode="auto">
            <a:xfrm flipH="1">
              <a:off x="6148388" y="4873625"/>
              <a:ext cx="133350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45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56" y="1988739"/>
            <a:ext cx="11399844" cy="4869261"/>
          </a:xfrm>
        </p:spPr>
        <p:txBody>
          <a:bodyPr>
            <a:normAutofit/>
          </a:bodyPr>
          <a:lstStyle/>
          <a:p>
            <a:pPr marL="0" indent="0" algn="just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Let x be the newly inserted node.</a:t>
            </a:r>
          </a:p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/>
              <a:t>1)</a:t>
            </a:r>
            <a:r>
              <a:rPr lang="en-US" sz="2000" dirty="0"/>
              <a:t> Perform </a:t>
            </a:r>
            <a:r>
              <a:rPr lang="en-US" sz="2000" dirty="0">
                <a:latin typeface="Helvetica"/>
                <a:ea typeface="Helvetica"/>
                <a:cs typeface="Helvetica"/>
              </a:rPr>
              <a:t>standard BST insertion and </a:t>
            </a:r>
            <a:r>
              <a:rPr lang="en-US" sz="2000" dirty="0"/>
              <a:t>make the color of newly inserted nodes as RED.</a:t>
            </a:r>
          </a:p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/>
              <a:t>2)</a:t>
            </a:r>
            <a:r>
              <a:rPr lang="en-US" sz="2000" dirty="0"/>
              <a:t> If x is root, change color of x as BLACK . </a:t>
            </a:r>
          </a:p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/>
              <a:t>3) </a:t>
            </a:r>
            <a:r>
              <a:rPr lang="en-US" sz="2000" dirty="0"/>
              <a:t>Do following if color of x’s parent is not BLACK or x is not root.</a:t>
            </a:r>
          </a:p>
          <a:p>
            <a:pPr marL="0" lvl="2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</a:t>
            </a:r>
            <a:r>
              <a:rPr lang="en-US" b="1" dirty="0"/>
              <a:t>a) If x’s uncle is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</a:p>
          <a:p>
            <a:pPr marL="801688" lvl="2" indent="-350838" defTabSz="321457">
              <a:lnSpc>
                <a:spcPct val="150000"/>
              </a:lnSpc>
              <a:spcBef>
                <a:spcPts val="0"/>
              </a:spcBef>
              <a:buFont typeface="+mj-lt"/>
              <a:buAutoNum type="romanLcPeriod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latin typeface="Helvetica"/>
                <a:cs typeface="Helvetica"/>
              </a:rPr>
              <a:t>Change color of parent and uncle as BLACK.</a:t>
            </a:r>
          </a:p>
          <a:p>
            <a:pPr marL="801688" lvl="2" indent="-350838" defTabSz="321457">
              <a:lnSpc>
                <a:spcPct val="150000"/>
              </a:lnSpc>
              <a:spcBef>
                <a:spcPts val="0"/>
              </a:spcBef>
              <a:buFont typeface="+mj-lt"/>
              <a:buAutoNum type="romanLcPeriod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latin typeface="Helvetica"/>
                <a:cs typeface="Helvetica"/>
              </a:rPr>
              <a:t>Color of grand parent as RED.</a:t>
            </a:r>
          </a:p>
          <a:p>
            <a:pPr marL="801688" lvl="2" indent="-350838" defTabSz="321457">
              <a:lnSpc>
                <a:spcPct val="150000"/>
              </a:lnSpc>
              <a:spcBef>
                <a:spcPts val="0"/>
              </a:spcBef>
              <a:buFont typeface="+mj-lt"/>
              <a:buAutoNum type="romanLcPeriod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latin typeface="Helvetica"/>
                <a:cs typeface="Helvetica"/>
              </a:rPr>
              <a:t>Change x = x’s grandparent, repeat steps 2 and 3 for new x.</a:t>
            </a:r>
          </a:p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>
                <a:latin typeface="Helvetica"/>
                <a:cs typeface="Helvetica"/>
              </a:rPr>
              <a:t>    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827662" y="365125"/>
            <a:ext cx="4861085" cy="2033589"/>
            <a:chOff x="6639403" y="2477321"/>
            <a:chExt cx="4861085" cy="2033589"/>
          </a:xfrm>
        </p:grpSpPr>
        <p:grpSp>
          <p:nvGrpSpPr>
            <p:cNvPr id="4" name="Group 3"/>
            <p:cNvGrpSpPr/>
            <p:nvPr/>
          </p:nvGrpSpPr>
          <p:grpSpPr>
            <a:xfrm>
              <a:off x="6797110" y="2477321"/>
              <a:ext cx="4588690" cy="1795119"/>
              <a:chOff x="1774065" y="2093894"/>
              <a:chExt cx="7864475" cy="3165475"/>
            </a:xfrm>
          </p:grpSpPr>
          <p:sp>
            <p:nvSpPr>
              <p:cNvPr id="5" name="Oval 4"/>
              <p:cNvSpPr>
                <a:spLocks noChangeArrowheads="1"/>
              </p:cNvSpPr>
              <p:nvPr/>
            </p:nvSpPr>
            <p:spPr bwMode="auto">
              <a:xfrm>
                <a:off x="3069465" y="2322494"/>
                <a:ext cx="533400" cy="5334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u="none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2002665" y="3236894"/>
                <a:ext cx="533400" cy="5334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P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3983865" y="3313094"/>
                <a:ext cx="533400" cy="5334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U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9"/>
              <p:cNvSpPr>
                <a:spLocks noChangeArrowheads="1"/>
              </p:cNvSpPr>
              <p:nvPr/>
            </p:nvSpPr>
            <p:spPr bwMode="auto">
              <a:xfrm>
                <a:off x="2917065" y="4303694"/>
                <a:ext cx="533400" cy="5334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X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AutoShape 10"/>
              <p:cNvCxnSpPr>
                <a:cxnSpLocks noChangeShapeType="1"/>
                <a:stCxn id="5" idx="3"/>
                <a:endCxn id="6" idx="7"/>
              </p:cNvCxnSpPr>
              <p:nvPr/>
            </p:nvCxnSpPr>
            <p:spPr bwMode="auto">
              <a:xfrm flipH="1">
                <a:off x="2458278" y="2778107"/>
                <a:ext cx="688975" cy="5365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AutoShape 11"/>
              <p:cNvCxnSpPr>
                <a:cxnSpLocks noChangeShapeType="1"/>
                <a:stCxn id="5" idx="5"/>
                <a:endCxn id="7" idx="1"/>
              </p:cNvCxnSpPr>
              <p:nvPr/>
            </p:nvCxnSpPr>
            <p:spPr bwMode="auto">
              <a:xfrm>
                <a:off x="3525078" y="2778107"/>
                <a:ext cx="536575" cy="6127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AutoShape 14"/>
              <p:cNvCxnSpPr>
                <a:cxnSpLocks noChangeShapeType="1"/>
                <a:stCxn id="6" idx="5"/>
                <a:endCxn id="8" idx="1"/>
              </p:cNvCxnSpPr>
              <p:nvPr/>
            </p:nvCxnSpPr>
            <p:spPr bwMode="auto">
              <a:xfrm>
                <a:off x="2458278" y="3692507"/>
                <a:ext cx="536575" cy="6889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H="1">
                <a:off x="1774065" y="3694094"/>
                <a:ext cx="304800" cy="457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 flipH="1">
                <a:off x="2688465" y="4760894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17"/>
              <p:cNvSpPr>
                <a:spLocks noChangeShapeType="1"/>
              </p:cNvSpPr>
              <p:nvPr/>
            </p:nvSpPr>
            <p:spPr bwMode="auto">
              <a:xfrm>
                <a:off x="3374265" y="4760894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8"/>
              <p:cNvSpPr>
                <a:spLocks noChangeShapeType="1"/>
              </p:cNvSpPr>
              <p:nvPr/>
            </p:nvSpPr>
            <p:spPr bwMode="auto">
              <a:xfrm flipH="1">
                <a:off x="3755265" y="3770294"/>
                <a:ext cx="3810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441065" y="3770294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 Box 30"/>
              <p:cNvSpPr txBox="1">
                <a:spLocks noChangeArrowheads="1"/>
              </p:cNvSpPr>
              <p:nvPr/>
            </p:nvSpPr>
            <p:spPr bwMode="auto">
              <a:xfrm>
                <a:off x="4669664" y="4075094"/>
                <a:ext cx="316607" cy="651272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b="1" u="none" dirty="0"/>
              </a:p>
            </p:txBody>
          </p:sp>
          <p:sp>
            <p:nvSpPr>
              <p:cNvPr id="23" name="Oval 33"/>
              <p:cNvSpPr>
                <a:spLocks noChangeArrowheads="1"/>
              </p:cNvSpPr>
              <p:nvPr/>
            </p:nvSpPr>
            <p:spPr bwMode="auto">
              <a:xfrm>
                <a:off x="7962140" y="2439969"/>
                <a:ext cx="533400" cy="5334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G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val 34"/>
              <p:cNvSpPr>
                <a:spLocks noChangeArrowheads="1"/>
              </p:cNvSpPr>
              <p:nvPr/>
            </p:nvSpPr>
            <p:spPr bwMode="auto">
              <a:xfrm>
                <a:off x="6895340" y="3354369"/>
                <a:ext cx="533400" cy="5334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P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Oval 35"/>
              <p:cNvSpPr>
                <a:spLocks noChangeArrowheads="1"/>
              </p:cNvSpPr>
              <p:nvPr/>
            </p:nvSpPr>
            <p:spPr bwMode="auto">
              <a:xfrm>
                <a:off x="8876540" y="3430569"/>
                <a:ext cx="533400" cy="5334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U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Oval 36"/>
              <p:cNvSpPr>
                <a:spLocks noChangeArrowheads="1"/>
              </p:cNvSpPr>
              <p:nvPr/>
            </p:nvSpPr>
            <p:spPr bwMode="auto">
              <a:xfrm>
                <a:off x="7809740" y="4421169"/>
                <a:ext cx="533400" cy="53340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1" dirty="0">
                    <a:solidFill>
                      <a:schemeClr val="bg1"/>
                    </a:solidFill>
                  </a:rPr>
                  <a:t>X</a:t>
                </a:r>
                <a:endParaRPr lang="en-US" altLang="en-US" b="1" u="non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AutoShape 37"/>
              <p:cNvCxnSpPr>
                <a:cxnSpLocks noChangeShapeType="1"/>
                <a:stCxn id="23" idx="3"/>
                <a:endCxn id="24" idx="7"/>
              </p:cNvCxnSpPr>
              <p:nvPr/>
            </p:nvCxnSpPr>
            <p:spPr bwMode="auto">
              <a:xfrm flipH="1">
                <a:off x="7350953" y="2895582"/>
                <a:ext cx="688975" cy="5365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AutoShape 38"/>
              <p:cNvCxnSpPr>
                <a:cxnSpLocks noChangeShapeType="1"/>
                <a:stCxn id="23" idx="5"/>
                <a:endCxn id="25" idx="1"/>
              </p:cNvCxnSpPr>
              <p:nvPr/>
            </p:nvCxnSpPr>
            <p:spPr bwMode="auto">
              <a:xfrm>
                <a:off x="8417753" y="2895582"/>
                <a:ext cx="536575" cy="6127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39"/>
              <p:cNvCxnSpPr>
                <a:cxnSpLocks noChangeShapeType="1"/>
                <a:stCxn id="24" idx="5"/>
                <a:endCxn id="26" idx="1"/>
              </p:cNvCxnSpPr>
              <p:nvPr/>
            </p:nvCxnSpPr>
            <p:spPr bwMode="auto">
              <a:xfrm>
                <a:off x="7350953" y="3809982"/>
                <a:ext cx="536575" cy="6889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Line 40"/>
              <p:cNvSpPr>
                <a:spLocks noChangeShapeType="1"/>
              </p:cNvSpPr>
              <p:nvPr/>
            </p:nvSpPr>
            <p:spPr bwMode="auto">
              <a:xfrm flipH="1">
                <a:off x="6666740" y="3811569"/>
                <a:ext cx="304800" cy="457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41"/>
              <p:cNvSpPr>
                <a:spLocks noChangeShapeType="1"/>
              </p:cNvSpPr>
              <p:nvPr/>
            </p:nvSpPr>
            <p:spPr bwMode="auto">
              <a:xfrm flipH="1">
                <a:off x="7581140" y="4878369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42"/>
              <p:cNvSpPr>
                <a:spLocks noChangeShapeType="1"/>
              </p:cNvSpPr>
              <p:nvPr/>
            </p:nvSpPr>
            <p:spPr bwMode="auto">
              <a:xfrm>
                <a:off x="8266940" y="4878369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 flipH="1">
                <a:off x="8647940" y="3887769"/>
                <a:ext cx="3810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44"/>
              <p:cNvSpPr>
                <a:spLocks noChangeShapeType="1"/>
              </p:cNvSpPr>
              <p:nvPr/>
            </p:nvSpPr>
            <p:spPr bwMode="auto">
              <a:xfrm>
                <a:off x="9333740" y="3887769"/>
                <a:ext cx="3048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utoShape 52"/>
              <p:cNvSpPr>
                <a:spLocks noChangeArrowheads="1"/>
              </p:cNvSpPr>
              <p:nvPr/>
            </p:nvSpPr>
            <p:spPr bwMode="auto">
              <a:xfrm>
                <a:off x="5126865" y="3541694"/>
                <a:ext cx="990600" cy="304800"/>
              </a:xfrm>
              <a:prstGeom prst="rightArrow">
                <a:avLst>
                  <a:gd name="adj1" fmla="val 50000"/>
                  <a:gd name="adj2" fmla="val 81250"/>
                </a:avLst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56"/>
              <p:cNvSpPr>
                <a:spLocks noChangeShapeType="1"/>
              </p:cNvSpPr>
              <p:nvPr/>
            </p:nvSpPr>
            <p:spPr bwMode="auto">
              <a:xfrm>
                <a:off x="3298065" y="2093894"/>
                <a:ext cx="0" cy="228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57"/>
              <p:cNvSpPr>
                <a:spLocks noChangeShapeType="1"/>
              </p:cNvSpPr>
              <p:nvPr/>
            </p:nvSpPr>
            <p:spPr bwMode="auto">
              <a:xfrm>
                <a:off x="8251065" y="2170094"/>
                <a:ext cx="0" cy="304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639403" y="3620974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675079" y="3694811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87141" y="4208127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83096" y="3617628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387182" y="3655136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490691" y="3709201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599259" y="4250158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12763" y="4244262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221442" y="4205820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230032" y="3688665"/>
              <a:ext cx="270456" cy="2607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7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ABEF-4B0F-4546-81B4-1E1C9D3B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Operation (Contd.,)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ED7C-B515-A5D1-5445-19B57C4F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/>
              <a:t>b) If x’s uncle is BLACK</a:t>
            </a:r>
            <a:r>
              <a:rPr lang="en-US" sz="2000" dirty="0"/>
              <a:t>, </a:t>
            </a:r>
          </a:p>
          <a:p>
            <a:pPr marL="0" indent="0" defTabSz="321457">
              <a:lnSpc>
                <a:spcPct val="150000"/>
              </a:lnSpc>
              <a:spcBef>
                <a:spcPts val="0"/>
              </a:spcBef>
              <a:buNone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b="1" dirty="0"/>
              <a:t>		</a:t>
            </a:r>
            <a:r>
              <a:rPr lang="en-IN" sz="2000" dirty="0">
                <a:latin typeface="Helvetica"/>
                <a:cs typeface="Helvetica"/>
              </a:rPr>
              <a:t>Perform a </a:t>
            </a:r>
            <a:r>
              <a:rPr lang="en-IN" sz="2000" dirty="0" err="1">
                <a:latin typeface="Helvetica"/>
                <a:cs typeface="Helvetica"/>
              </a:rPr>
              <a:t>trinode</a:t>
            </a:r>
            <a:r>
              <a:rPr lang="en-IN" sz="2000" dirty="0">
                <a:latin typeface="Helvetica"/>
                <a:cs typeface="Helvetica"/>
              </a:rPr>
              <a:t> restructuring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latin typeface="Helvetica"/>
                <a:cs typeface="Helvetica"/>
              </a:rPr>
              <a:t>Take node x, its parent p, and grandparent g, and temporarily relabel them as a, b, and c, in left-to-right order, so that a, b, and c will be visited in this order by an </a:t>
            </a:r>
            <a:r>
              <a:rPr lang="en-US" sz="2000" dirty="0" err="1">
                <a:latin typeface="Helvetica"/>
                <a:cs typeface="Helvetica"/>
              </a:rPr>
              <a:t>inorder</a:t>
            </a:r>
            <a:r>
              <a:rPr lang="en-US" sz="2000" dirty="0">
                <a:latin typeface="Helvetica"/>
                <a:cs typeface="Helvetica"/>
              </a:rPr>
              <a:t> tree traversal.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latin typeface="Helvetica"/>
                <a:cs typeface="Helvetica"/>
              </a:rPr>
              <a:t>Replace the grandparent u with the node labeled b, and make nodes a and c the children of b, keeping </a:t>
            </a:r>
            <a:r>
              <a:rPr lang="en-US" sz="2000" dirty="0" err="1">
                <a:latin typeface="Helvetica"/>
                <a:cs typeface="Helvetica"/>
              </a:rPr>
              <a:t>inorder</a:t>
            </a:r>
            <a:r>
              <a:rPr lang="en-US" sz="2000" dirty="0">
                <a:latin typeface="Helvetica"/>
                <a:cs typeface="Helvetica"/>
              </a:rPr>
              <a:t> relationships unchanged.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latin typeface="Helvetica"/>
                <a:cs typeface="Helvetica"/>
              </a:rPr>
              <a:t>Color b black, and color </a:t>
            </a:r>
            <a:r>
              <a:rPr lang="en-IN" sz="2000" dirty="0">
                <a:latin typeface="Helvetica"/>
                <a:cs typeface="Helvetica"/>
              </a:rPr>
              <a:t>a and c red.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92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F244-27C4-421C-56DF-4EED18C6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0" i="0" u="none" strike="noStrike" baseline="0" dirty="0" err="1">
                <a:latin typeface="Fd487428-Identity-H"/>
              </a:rPr>
              <a:t>Trinode</a:t>
            </a:r>
            <a:r>
              <a:rPr lang="en-IN" sz="4400" b="0" i="0" u="none" strike="noStrike" baseline="0" dirty="0">
                <a:latin typeface="Fd487428-Identity-H"/>
              </a:rPr>
              <a:t> Restructuring</a:t>
            </a:r>
            <a:endParaRPr lang="en-IN" dirty="0"/>
          </a:p>
        </p:txBody>
      </p:sp>
      <p:pic>
        <p:nvPicPr>
          <p:cNvPr id="1026" name="Picture 2" descr="Chapter 11: Search Trees">
            <a:extLst>
              <a:ext uri="{FF2B5EF4-FFF2-40B4-BE49-F238E27FC236}">
                <a16:creationId xmlns:a16="http://schemas.microsoft.com/office/drawing/2014/main" id="{467D28DC-842D-D130-2B7E-99C3B811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63" y="1690688"/>
            <a:ext cx="8089288" cy="48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0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763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Fd487428-Identity-H</vt:lpstr>
      <vt:lpstr>Helvetica</vt:lpstr>
      <vt:lpstr>Times</vt:lpstr>
      <vt:lpstr>Office Theme</vt:lpstr>
      <vt:lpstr>Bitmap Image</vt:lpstr>
      <vt:lpstr>PowerPoint Presentation</vt:lpstr>
      <vt:lpstr>Definition</vt:lpstr>
      <vt:lpstr>Is this a Red-Black Tree?</vt:lpstr>
      <vt:lpstr>Is this a Red-Black Tree?</vt:lpstr>
      <vt:lpstr>Is this a Red-Black Tree?</vt:lpstr>
      <vt:lpstr>Is this a Red-Black Tree?</vt:lpstr>
      <vt:lpstr>Insertion Operation</vt:lpstr>
      <vt:lpstr>Insertion Operation (Contd.,)</vt:lpstr>
      <vt:lpstr>Trinode Restructuring</vt:lpstr>
      <vt:lpstr>PowerPoint Presentation</vt:lpstr>
      <vt:lpstr>PowerPoint Presentation</vt:lpstr>
      <vt:lpstr>Practice Problem</vt:lpstr>
      <vt:lpstr>Deletion Operation</vt:lpstr>
      <vt:lpstr>Deletion Operation</vt:lpstr>
      <vt:lpstr>Deletion Operation</vt:lpstr>
      <vt:lpstr>Right Left Case Example</vt:lpstr>
      <vt:lpstr>Deletion Operation</vt:lpstr>
      <vt:lpstr>Deletion Operation</vt:lpstr>
      <vt:lpstr>Deletion 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rvr</dc:creator>
  <cp:lastModifiedBy>Aparna Chaparala</cp:lastModifiedBy>
  <cp:revision>20</cp:revision>
  <dcterms:created xsi:type="dcterms:W3CDTF">2019-01-22T19:06:28Z</dcterms:created>
  <dcterms:modified xsi:type="dcterms:W3CDTF">2022-09-20T05:39:16Z</dcterms:modified>
</cp:coreProperties>
</file>